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11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9" r:id="rId3"/>
    <p:sldId id="300" r:id="rId4"/>
    <p:sldId id="301" r:id="rId5"/>
    <p:sldId id="259" r:id="rId6"/>
    <p:sldId id="302" r:id="rId7"/>
    <p:sldId id="286" r:id="rId8"/>
    <p:sldId id="287" r:id="rId9"/>
    <p:sldId id="260" r:id="rId10"/>
    <p:sldId id="289" r:id="rId11"/>
    <p:sldId id="262" r:id="rId12"/>
    <p:sldId id="279" r:id="rId13"/>
    <p:sldId id="298" r:id="rId14"/>
    <p:sldId id="267" r:id="rId15"/>
    <p:sldId id="290" r:id="rId16"/>
    <p:sldId id="264" r:id="rId17"/>
    <p:sldId id="291" r:id="rId18"/>
    <p:sldId id="292" r:id="rId19"/>
    <p:sldId id="268" r:id="rId20"/>
    <p:sldId id="293" r:id="rId21"/>
    <p:sldId id="275" r:id="rId22"/>
    <p:sldId id="271" r:id="rId23"/>
    <p:sldId id="294" r:id="rId24"/>
    <p:sldId id="295" r:id="rId25"/>
    <p:sldId id="277" r:id="rId26"/>
    <p:sldId id="278" r:id="rId27"/>
    <p:sldId id="296" r:id="rId28"/>
    <p:sldId id="297" r:id="rId29"/>
    <p:sldId id="303" r:id="rId30"/>
    <p:sldId id="304" r:id="rId31"/>
    <p:sldId id="30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orient="horz" pos="686" userDrawn="1">
          <p15:clr>
            <a:srgbClr val="A4A3A4"/>
          </p15:clr>
        </p15:guide>
        <p15:guide id="6" orient="horz" pos="1593" userDrawn="1">
          <p15:clr>
            <a:srgbClr val="A4A3A4"/>
          </p15:clr>
        </p15:guide>
        <p15:guide id="7" orient="horz" pos="2727" userDrawn="1">
          <p15:clr>
            <a:srgbClr val="A4A3A4"/>
          </p15:clr>
        </p15:guide>
        <p15:guide id="8" orient="horz" pos="3634" userDrawn="1">
          <p15:clr>
            <a:srgbClr val="A4A3A4"/>
          </p15:clr>
        </p15:guide>
        <p15:guide id="9" pos="4407" userDrawn="1">
          <p15:clr>
            <a:srgbClr val="A4A3A4"/>
          </p15:clr>
        </p15:guide>
        <p15:guide id="10" pos="3273" userDrawn="1">
          <p15:clr>
            <a:srgbClr val="A4A3A4"/>
          </p15:clr>
        </p15:guide>
        <p15:guide id="11" orient="horz" pos="640" userDrawn="1">
          <p15:clr>
            <a:srgbClr val="A4A3A4"/>
          </p15:clr>
        </p15:guide>
        <p15:guide id="12" orient="horz" pos="2160" userDrawn="1">
          <p15:clr>
            <a:srgbClr val="A4A3A4"/>
          </p15:clr>
        </p15:guide>
        <p15:guide id="13" pos="438" userDrawn="1">
          <p15:clr>
            <a:srgbClr val="A4A3A4"/>
          </p15:clr>
        </p15:guide>
        <p15:guide id="14" orient="horz" pos="40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2B0"/>
    <a:srgbClr val="E68932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17" autoAdjust="0"/>
    <p:restoredTop sz="77483" autoAdjust="0"/>
  </p:normalViewPr>
  <p:slideViewPr>
    <p:cSldViewPr snapToGrid="0" snapToObjects="1">
      <p:cViewPr>
        <p:scale>
          <a:sx n="44" d="100"/>
          <a:sy n="44" d="100"/>
        </p:scale>
        <p:origin x="992" y="880"/>
      </p:cViewPr>
      <p:guideLst>
        <p:guide orient="horz" pos="3974"/>
        <p:guide pos="3840"/>
        <p:guide pos="393"/>
        <p:guide pos="7287"/>
        <p:guide orient="horz" pos="686"/>
        <p:guide orient="horz" pos="1593"/>
        <p:guide orient="horz" pos="2727"/>
        <p:guide orient="horz" pos="3634"/>
        <p:guide pos="4407"/>
        <p:guide pos="3273"/>
        <p:guide orient="horz" pos="640"/>
        <p:guide orient="horz" pos="2160"/>
        <p:guide pos="438"/>
        <p:guide orient="horz" pos="40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3040" y="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8851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E68932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5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F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Average multiple</c:v>
                </c:pt>
                <c:pt idx="1">
                  <c:v>Score: less than 50 </c:v>
                </c:pt>
                <c:pt idx="2">
                  <c:v>Score: 50 - 60 </c:v>
                </c:pt>
                <c:pt idx="3">
                  <c:v>Score: 60 - 70 </c:v>
                </c:pt>
                <c:pt idx="4">
                  <c:v>Score: 70 - 80</c:v>
                </c:pt>
                <c:pt idx="5">
                  <c:v>Score: 80+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3.76</c:v>
                </c:pt>
                <c:pt idx="1">
                  <c:v>2.76</c:v>
                </c:pt>
                <c:pt idx="2">
                  <c:v>3.59</c:v>
                </c:pt>
                <c:pt idx="3">
                  <c:v>4.17</c:v>
                </c:pt>
                <c:pt idx="4">
                  <c:v>5.1</c:v>
                </c:pt>
                <c:pt idx="5" formatCode="General">
                  <c:v>6.270000000000001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789222912"/>
        <c:axId val="-788711456"/>
      </c:barChart>
      <c:catAx>
        <c:axId val="-78922291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788711456"/>
        <c:crosses val="autoZero"/>
        <c:auto val="1"/>
        <c:lblAlgn val="ctr"/>
        <c:lblOffset val="100"/>
        <c:noMultiLvlLbl val="0"/>
      </c:catAx>
      <c:valAx>
        <c:axId val="-788711456"/>
        <c:scaling>
          <c:orientation val="minMax"/>
          <c:max val="7.0"/>
          <c:min val="0.0"/>
        </c:scaling>
        <c:delete val="0"/>
        <c:axPos val="b"/>
        <c:majorGridlines>
          <c:spPr>
            <a:ln>
              <a:noFill/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789222912"/>
        <c:crosses val="max"/>
        <c:crossBetween val="between"/>
        <c:majorUnit val="1.0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8851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E8851D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5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Average multiple</c:v>
                </c:pt>
                <c:pt idx="1">
                  <c:v>&lt; $1M</c:v>
                </c:pt>
                <c:pt idx="2">
                  <c:v>$1M - $3M</c:v>
                </c:pt>
                <c:pt idx="3">
                  <c:v>$3M - $10M</c:v>
                </c:pt>
                <c:pt idx="4">
                  <c:v>$10M +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3.76</c:v>
                </c:pt>
                <c:pt idx="1">
                  <c:v>2.86</c:v>
                </c:pt>
                <c:pt idx="2">
                  <c:v>3.67</c:v>
                </c:pt>
                <c:pt idx="3">
                  <c:v>4.42</c:v>
                </c:pt>
                <c:pt idx="4">
                  <c:v>5.1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786936144"/>
        <c:axId val="-787154896"/>
      </c:barChart>
      <c:catAx>
        <c:axId val="-78693614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787154896"/>
        <c:crosses val="autoZero"/>
        <c:auto val="1"/>
        <c:lblAlgn val="ctr"/>
        <c:lblOffset val="100"/>
        <c:noMultiLvlLbl val="0"/>
      </c:catAx>
      <c:valAx>
        <c:axId val="-787154896"/>
        <c:scaling>
          <c:orientation val="minMax"/>
          <c:max val="6.0"/>
        </c:scaling>
        <c:delete val="0"/>
        <c:axPos val="b"/>
        <c:majorGridlines>
          <c:spPr>
            <a:ln>
              <a:noFill/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786936144"/>
        <c:crosses val="max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8851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E68C32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D347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Average multiple</c:v>
                </c:pt>
                <c:pt idx="1">
                  <c:v>Have Monopoly - all regions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3.76</c:v>
                </c:pt>
                <c:pt idx="1">
                  <c:v>5.43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787375376"/>
        <c:axId val="-787371552"/>
      </c:barChart>
      <c:catAx>
        <c:axId val="-78737537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787371552"/>
        <c:crosses val="autoZero"/>
        <c:auto val="1"/>
        <c:lblAlgn val="ctr"/>
        <c:lblOffset val="100"/>
        <c:noMultiLvlLbl val="0"/>
      </c:catAx>
      <c:valAx>
        <c:axId val="-787371552"/>
        <c:scaling>
          <c:orientation val="minMax"/>
          <c:max val="6.0"/>
          <c:min val="0.0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787375376"/>
        <c:crosses val="max"/>
        <c:crossBetween val="between"/>
        <c:majorUnit val="1.0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02598169948422"/>
          <c:y val="0.0476009892174807"/>
          <c:w val="0.690500891904615"/>
          <c:h val="0.7389758571355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100.0</c:v>
                </c:pt>
                <c:pt idx="1">
                  <c:v>120.0</c:v>
                </c:pt>
                <c:pt idx="2">
                  <c:v>135.0</c:v>
                </c:pt>
                <c:pt idx="3">
                  <c:v>155.0</c:v>
                </c:pt>
                <c:pt idx="4">
                  <c:v>175.0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Loyalty Leader</c:v>
                </c:pt>
              </c:strCache>
            </c:strRef>
          </c:tx>
          <c:spPr>
            <a:ln w="28575" cap="rnd">
              <a:solidFill>
                <a:srgbClr val="E68932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100.0</c:v>
                </c:pt>
                <c:pt idx="1">
                  <c:v>155.0</c:v>
                </c:pt>
                <c:pt idx="2">
                  <c:v>225.0</c:v>
                </c:pt>
                <c:pt idx="3">
                  <c:v>310.0</c:v>
                </c:pt>
                <c:pt idx="4">
                  <c:v>400.0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793387296"/>
        <c:axId val="-793219168"/>
      </c:lineChart>
      <c:catAx>
        <c:axId val="-793387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-793219168"/>
        <c:crosses val="autoZero"/>
        <c:auto val="1"/>
        <c:lblAlgn val="ctr"/>
        <c:lblOffset val="100"/>
        <c:noMultiLvlLbl val="0"/>
      </c:catAx>
      <c:valAx>
        <c:axId val="-793219168"/>
        <c:scaling>
          <c:orientation val="minMax"/>
          <c:max val="500.0"/>
          <c:min val="100.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-793387296"/>
        <c:crosses val="autoZero"/>
        <c:crossBetween val="between"/>
        <c:majorUnit val="100.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9935710501476"/>
          <c:y val="0.388575429028336"/>
          <c:w val="0.175298998341323"/>
          <c:h val="0.3115863938895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8851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E68C32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D347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Average multiple</c:v>
                </c:pt>
                <c:pt idx="1">
                  <c:v>75% + recurring revenue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3.76</c:v>
                </c:pt>
                <c:pt idx="1">
                  <c:v>5.89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744187792"/>
        <c:axId val="-743332256"/>
      </c:barChart>
      <c:catAx>
        <c:axId val="-74418779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743332256"/>
        <c:crosses val="autoZero"/>
        <c:auto val="1"/>
        <c:lblAlgn val="ctr"/>
        <c:lblOffset val="100"/>
        <c:noMultiLvlLbl val="0"/>
      </c:catAx>
      <c:valAx>
        <c:axId val="-743332256"/>
        <c:scaling>
          <c:orientation val="minMax"/>
          <c:max val="7.0"/>
          <c:min val="0.0"/>
        </c:scaling>
        <c:delete val="0"/>
        <c:axPos val="b"/>
        <c:majorGridlines>
          <c:spPr>
            <a:ln>
              <a:noFill/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744187792"/>
        <c:crosses val="max"/>
        <c:crossBetween val="between"/>
        <c:majorUnit val="1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8851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Average multiple</c:v>
                </c:pt>
                <c:pt idx="1">
                  <c:v>I know each of my customers by first name</c:v>
                </c:pt>
                <c:pt idx="2">
                  <c:v>I know most of my customers by first name and they usually want to deal with me rather than one of my employees.</c:v>
                </c:pt>
                <c:pt idx="3">
                  <c:v>I know some of my customers by first name</c:v>
                </c:pt>
                <c:pt idx="4">
                  <c:v>I don’t know my customers personally and rarely get involved in serving an individual customer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3.76</c:v>
                </c:pt>
                <c:pt idx="1">
                  <c:v>2.92</c:v>
                </c:pt>
                <c:pt idx="2">
                  <c:v>3.41</c:v>
                </c:pt>
                <c:pt idx="3">
                  <c:v>3.95</c:v>
                </c:pt>
                <c:pt idx="4">
                  <c:v>4.54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785653408"/>
        <c:axId val="-792026656"/>
      </c:barChart>
      <c:dateAx>
        <c:axId val="-78565340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38100">
            <a:noFill/>
          </a:ln>
        </c:spPr>
        <c:txPr>
          <a:bodyPr anchor="ctr" anchorCtr="0"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792026656"/>
        <c:crosses val="autoZero"/>
        <c:auto val="0"/>
        <c:lblOffset val="300"/>
        <c:baseTimeUnit val="days"/>
      </c:dateAx>
      <c:valAx>
        <c:axId val="-792026656"/>
        <c:scaling>
          <c:orientation val="minMax"/>
          <c:min val="2.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38100">
            <a:noFill/>
          </a:ln>
        </c:spPr>
        <c:crossAx val="-785653408"/>
        <c:crosses val="max"/>
        <c:crossBetween val="between"/>
        <c:majorUnit val="1.0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8851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D347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Average multiple</c:v>
                </c:pt>
                <c:pt idx="1">
                  <c:v>Impossible</c:v>
                </c:pt>
                <c:pt idx="2">
                  <c:v>Very Difficult</c:v>
                </c:pt>
                <c:pt idx="3">
                  <c:v>Fairly Easy</c:v>
                </c:pt>
                <c:pt idx="4">
                  <c:v>Fairly Difficult</c:v>
                </c:pt>
                <c:pt idx="5">
                  <c:v>Very Easy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3.76</c:v>
                </c:pt>
                <c:pt idx="1">
                  <c:v>2.94</c:v>
                </c:pt>
                <c:pt idx="2">
                  <c:v>3.69</c:v>
                </c:pt>
                <c:pt idx="3">
                  <c:v>3.73</c:v>
                </c:pt>
                <c:pt idx="4">
                  <c:v>3.98</c:v>
                </c:pt>
                <c:pt idx="5">
                  <c:v>4.56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785084448"/>
        <c:axId val="-791793952"/>
      </c:barChart>
      <c:catAx>
        <c:axId val="-78508444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791793952"/>
        <c:crosses val="autoZero"/>
        <c:auto val="1"/>
        <c:lblAlgn val="ctr"/>
        <c:lblOffset val="100"/>
        <c:noMultiLvlLbl val="0"/>
      </c:catAx>
      <c:valAx>
        <c:axId val="-791793952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785084448"/>
        <c:crosses val="max"/>
        <c:crossBetween val="between"/>
        <c:majorUnit val="1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FADF5-B4A6-5C49-A4BD-327EF41D000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D2D3F-550C-4048-BD45-02D9C390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260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0B0EF-40D4-744E-8E08-63E89BDFBDE7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51F3D-DC7E-C74F-A5E0-A5C9E2D19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818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06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9192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618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30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1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0469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importance of hiring</a:t>
            </a:r>
            <a:endParaRPr lang="en-US" dirty="0"/>
          </a:p>
          <a:p>
            <a:r>
              <a:rPr lang="en-US" dirty="0" smtClean="0"/>
              <a:t>The</a:t>
            </a:r>
            <a:r>
              <a:rPr lang="en-US" baseline="0" dirty="0" smtClean="0"/>
              <a:t> importance of Training – Kelsey Tonner – Be a better guide</a:t>
            </a:r>
          </a:p>
          <a:p>
            <a:r>
              <a:rPr lang="en-US" baseline="0" dirty="0" smtClean="0"/>
              <a:t>See TBS podcast #71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5637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69396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Serving academic markets</a:t>
            </a:r>
          </a:p>
          <a:p>
            <a:r>
              <a:rPr lang="en-US" dirty="0" smtClean="0"/>
              <a:t>Every</a:t>
            </a:r>
            <a:r>
              <a:rPr lang="en-US" baseline="0" dirty="0" smtClean="0"/>
              <a:t> year they came back to do the same tours</a:t>
            </a:r>
          </a:p>
          <a:p>
            <a:r>
              <a:rPr lang="en-US" baseline="0" dirty="0" smtClean="0"/>
              <a:t>Kept growing schools &amp; alumni marketing for annual business</a:t>
            </a:r>
          </a:p>
          <a:p>
            <a:r>
              <a:rPr lang="en-US" baseline="0" dirty="0" smtClean="0"/>
              <a:t>Students graduated and started bringing back fellow co-workers</a:t>
            </a:r>
          </a:p>
          <a:p>
            <a:r>
              <a:rPr lang="en-US" baseline="0" dirty="0" smtClean="0"/>
              <a:t>Reputation was stellar in academic trade associations</a:t>
            </a:r>
          </a:p>
          <a:p>
            <a:r>
              <a:rPr lang="en-US" baseline="0" dirty="0" smtClean="0"/>
              <a:t>Referral rates kept growing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811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Repeat business: Guest</a:t>
            </a:r>
            <a:r>
              <a:rPr lang="en-US" baseline="0" dirty="0" smtClean="0"/>
              <a:t> that keep coming back</a:t>
            </a:r>
          </a:p>
          <a:p>
            <a:r>
              <a:rPr lang="en-US" baseline="0" dirty="0" smtClean="0"/>
              <a:t> - Dan Austin: Austin’s Adventures: 70% of business is repeat or referrals</a:t>
            </a:r>
          </a:p>
          <a:p>
            <a:r>
              <a:rPr lang="en-US" dirty="0" smtClean="0"/>
              <a:t>Be excellent in</a:t>
            </a:r>
            <a:r>
              <a:rPr lang="en-US" baseline="0" dirty="0" smtClean="0"/>
              <a:t> your specialty: outdoor education, sea kayaking, soft eco-adventures, VIP travel</a:t>
            </a:r>
            <a:endParaRPr lang="en-US" dirty="0" smtClean="0"/>
          </a:p>
          <a:p>
            <a:r>
              <a:rPr lang="en-US" dirty="0" smtClean="0"/>
              <a:t>Serve niche markets</a:t>
            </a:r>
            <a:r>
              <a:rPr lang="en-US" baseline="0" dirty="0" smtClean="0"/>
              <a:t>  - (Big fish in a small pond) </a:t>
            </a:r>
          </a:p>
          <a:p>
            <a:r>
              <a:rPr lang="en-US" baseline="0" dirty="0" smtClean="0"/>
              <a:t> - Business, schools, associations, regional, singles, LGBT, families, Travel agents, Geographic</a:t>
            </a:r>
            <a:endParaRPr lang="en-US" dirty="0" smtClean="0"/>
          </a:p>
          <a:p>
            <a:r>
              <a:rPr lang="en-US" baseline="0" dirty="0" smtClean="0"/>
              <a:t>Kept focusing on your niche market for growth and domination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Alumni guests come back. </a:t>
            </a:r>
          </a:p>
          <a:p>
            <a:r>
              <a:rPr lang="en-US" baseline="0" dirty="0" smtClean="0"/>
              <a:t>Referrals go up too  ( there are specialty techniques to grow referrals)</a:t>
            </a:r>
          </a:p>
          <a:p>
            <a:r>
              <a:rPr lang="en-US" baseline="0" dirty="0" smtClean="0"/>
              <a:t>Reputation was stellar 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05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92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61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26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0151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605767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50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077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135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9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97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28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r>
              <a:rPr lang="en-US" baseline="0" dirty="0" smtClean="0"/>
              <a:t>SPECIALIZES in educational nature trips serving academic and alumni communities from High school to advance degrees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Sold her company for 6 times earning  ( EBITDA) </a:t>
            </a:r>
          </a:p>
          <a:p>
            <a:endParaRPr lang="en-US" baseline="0" dirty="0" smtClean="0"/>
          </a:p>
          <a:p>
            <a:r>
              <a:rPr lang="en-US" i="1" dirty="0" smtClean="0"/>
              <a:t>EBITDA</a:t>
            </a:r>
            <a:r>
              <a:rPr lang="en-US" dirty="0" smtClean="0"/>
              <a:t> is essentially net income with interest, taxes, depreciation and amortization added back to it. </a:t>
            </a:r>
            <a:r>
              <a:rPr lang="en-US" i="1" dirty="0" smtClean="0"/>
              <a:t>EBITDA</a:t>
            </a:r>
            <a:r>
              <a:rPr lang="en-US" dirty="0" smtClean="0"/>
              <a:t> can be used to analyze and compare profitability among companies and industries as it eliminates the effects of financing and accounting decisions.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19458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r>
              <a:rPr lang="en-US" baseline="0" dirty="0" smtClean="0"/>
              <a:t>SPECIALIZES in educational nature trips serving academic and alumni communities from High school to advance degrees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Sold her company for 6 times earning  ( EBITDA) </a:t>
            </a:r>
          </a:p>
          <a:p>
            <a:endParaRPr lang="en-US" baseline="0" dirty="0" smtClean="0"/>
          </a:p>
          <a:p>
            <a:r>
              <a:rPr lang="en-US" i="1" dirty="0" smtClean="0"/>
              <a:t>EBITDA</a:t>
            </a:r>
            <a:r>
              <a:rPr lang="en-US" dirty="0" smtClean="0"/>
              <a:t> is essentially net income with interest, taxes, depreciation and amortization added back to it. </a:t>
            </a:r>
            <a:r>
              <a:rPr lang="en-US" i="1" dirty="0" smtClean="0"/>
              <a:t>EBITDA</a:t>
            </a:r>
            <a:r>
              <a:rPr lang="en-US" dirty="0" smtClean="0"/>
              <a:t> can be used to analyze and compare profitability among companies and industries as it eliminates the effects of financing and accounting decisions.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860335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Value Builder</a:t>
            </a:r>
            <a:r>
              <a:rPr lang="en-GB" baseline="0" dirty="0" smtClean="0"/>
              <a:t> Score </a:t>
            </a:r>
          </a:p>
          <a:p>
            <a:r>
              <a:rPr lang="en-GB" baseline="0" dirty="0" smtClean="0"/>
              <a:t>SEE BACK OF PRESENTATION FOR FREE ACCESS TO VB SURVEY AND REPORT ( $ 495 VALUE)©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219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388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1574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246-3DE4-0147-8A16-59F1EACBABE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937194" y="6150113"/>
            <a:ext cx="3510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Copyright © 2017 Built to Sell Inc./ www.ValueBuilder.com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9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246-3DE4-0147-8A16-59F1EACBABE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937194" y="6150113"/>
            <a:ext cx="3510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Copyright © 2017 Built to Sell Inc./ www.ValueBuilder.com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13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246-3DE4-0147-8A16-59F1EACBABE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937194" y="6150113"/>
            <a:ext cx="3510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Copyright © 2017 Built to Sell Inc./ www.ValueBuilder.com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9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246-3DE4-0147-8A16-59F1EACBABE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937194" y="6150113"/>
            <a:ext cx="3510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Copyright © 2017 Built to Sell Inc./ www.ValueBuilder.com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38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246-3DE4-0147-8A16-59F1EACBABE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937194" y="6150113"/>
            <a:ext cx="3510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Copyright © 2017 Built to Sell Inc./ www.ValueBuilder.com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69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246-3DE4-0147-8A16-59F1EACBABE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937194" y="6150113"/>
            <a:ext cx="3510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Copyright © 2017 Built to Sell Inc./ www.ValueBuilder.com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8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246-3DE4-0147-8A16-59F1EACBABE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937194" y="6150113"/>
            <a:ext cx="3510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Copyright © 2017 Built to Sell Inc./ www.ValueBuilder.com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0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246-3DE4-0147-8A16-59F1EACBABE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4C74-CFFB-9846-80B6-F74B0DC79D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937194" y="6150113"/>
            <a:ext cx="3510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Copyright © 2017 Built to Sell Inc./ www.ValueBuilder.com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506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334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246-3DE4-0147-8A16-59F1EACBABE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937194" y="6150113"/>
            <a:ext cx="3510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Copyright © 2017 Built to Sell Inc./ www.ValueBuilder.com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00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246-3DE4-0147-8A16-59F1EACBABE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937194" y="6150113"/>
            <a:ext cx="3510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Copyright © 2017 Built to Sell Inc./ www.ValueBuilder.com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63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TravelBusinessSuccesss.com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04001"/>
            <a:ext cx="4114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Since ‘94, Tourism Business &amp; Marketing Strategies to Help You</a:t>
            </a:r>
          </a:p>
          <a:p>
            <a:r>
              <a:rPr lang="en-US" dirty="0" smtClean="0"/>
              <a:t>Plan, Start, Grow, Prosper and Exit Successfully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49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Tourism Tim Warren • 707-867-1496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9856934" y="6304001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0" lang="en-GB" sz="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Copyright © 2017 Built to Sell Inc.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www.ValueBuilder.com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3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8" y="-181169"/>
            <a:ext cx="12183122" cy="60118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55911" y="395891"/>
            <a:ext cx="9427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Antonio" panose="02000503000000000000" pitchFamily="2" charset="0"/>
                <a:cs typeface="Open Sans Light"/>
              </a:rPr>
              <a:t>THE </a:t>
            </a:r>
            <a:r>
              <a:rPr lang="en-US" sz="3400" cap="all" dirty="0" smtClean="0">
                <a:solidFill>
                  <a:schemeClr val="bg1"/>
                </a:solidFill>
                <a:latin typeface="Antonio" panose="02000503000000000000" pitchFamily="2" charset="0"/>
                <a:cs typeface="Open Sans Light"/>
              </a:rPr>
              <a:t>Tourism Business Success </a:t>
            </a:r>
            <a:r>
              <a:rPr lang="en-US" sz="3400" dirty="0" smtClean="0">
                <a:solidFill>
                  <a:schemeClr val="bg1"/>
                </a:solidFill>
                <a:latin typeface="Antonio" panose="02000503000000000000" pitchFamily="2" charset="0"/>
                <a:cs typeface="Open Sans Light"/>
              </a:rPr>
              <a:t>FORMULA </a:t>
            </a:r>
            <a:endParaRPr lang="en-US" sz="3400" dirty="0" smtClean="0">
              <a:solidFill>
                <a:schemeClr val="bg1"/>
              </a:solidFill>
              <a:latin typeface="Antonio" panose="02000503000000000000" pitchFamily="2" charset="0"/>
              <a:cs typeface="Open Sans Light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ntonio" panose="02000503000000000000" pitchFamily="2" charset="0"/>
                <a:cs typeface="Open Sans Light"/>
              </a:rPr>
              <a:t>5 </a:t>
            </a:r>
            <a:r>
              <a:rPr lang="en-US" sz="2000" dirty="0" smtClean="0">
                <a:solidFill>
                  <a:schemeClr val="bg1"/>
                </a:solidFill>
                <a:latin typeface="Antonio" panose="02000503000000000000" pitchFamily="2" charset="0"/>
                <a:cs typeface="Open Sans Light"/>
              </a:rPr>
              <a:t>Surprising Ways To Boost Your </a:t>
            </a:r>
            <a:r>
              <a:rPr lang="en-US" sz="2000" dirty="0" smtClean="0">
                <a:solidFill>
                  <a:schemeClr val="bg1"/>
                </a:solidFill>
                <a:latin typeface="Antonio" panose="02000503000000000000" pitchFamily="2" charset="0"/>
                <a:cs typeface="Open Sans Light"/>
              </a:rPr>
              <a:t>Profits &amp; </a:t>
            </a:r>
            <a:r>
              <a:rPr lang="en-US" sz="2000" dirty="0" smtClean="0">
                <a:solidFill>
                  <a:schemeClr val="bg1"/>
                </a:solidFill>
                <a:latin typeface="Antonio" panose="02000503000000000000" pitchFamily="2" charset="0"/>
                <a:cs typeface="Open Sans Light"/>
              </a:rPr>
              <a:t>Value </a:t>
            </a:r>
            <a:r>
              <a:rPr lang="en-US" sz="2000" dirty="0" smtClean="0">
                <a:solidFill>
                  <a:schemeClr val="bg1"/>
                </a:solidFill>
                <a:latin typeface="Antonio" panose="02000503000000000000" pitchFamily="2" charset="0"/>
                <a:cs typeface="Open Sans Light"/>
              </a:rPr>
              <a:t>of</a:t>
            </a:r>
            <a:r>
              <a:rPr lang="en-US" sz="2000" dirty="0" smtClean="0">
                <a:solidFill>
                  <a:schemeClr val="bg1"/>
                </a:solidFill>
                <a:latin typeface="Antonio" panose="02000503000000000000" pitchFamily="2" charset="0"/>
                <a:cs typeface="Open Sans Light"/>
              </a:rPr>
              <a:t>  your Tourism Business</a:t>
            </a:r>
            <a:endParaRPr lang="en-US" sz="2000" dirty="0" smtClean="0">
              <a:solidFill>
                <a:schemeClr val="bg1"/>
              </a:solidFill>
              <a:latin typeface="Antonio" panose="02000503000000000000" pitchFamily="2" charset="0"/>
              <a:cs typeface="Open Sans Ligh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830701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 txBox="1">
            <a:spLocks/>
          </p:cNvSpPr>
          <p:nvPr/>
        </p:nvSpPr>
        <p:spPr>
          <a:xfrm>
            <a:off x="4038600" y="6137724"/>
            <a:ext cx="4114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9327108" y="5865158"/>
            <a:ext cx="249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Tourism Tim Warren • 707-867-1496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381000" y="6135006"/>
            <a:ext cx="2743200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TravelBusinessSuccesss.com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AdventureBizSuccess.com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3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" y="5778000"/>
            <a:ext cx="12192002" cy="1080000"/>
          </a:xfrm>
          <a:prstGeom prst="rect">
            <a:avLst/>
          </a:prstGeom>
          <a:solidFill>
            <a:srgbClr val="E68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-3" y="1353540"/>
            <a:ext cx="12192003" cy="48863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87184" y="1695274"/>
            <a:ext cx="4767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“What multiple of your earnings did the offer represent?” 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-550126" y="3756252"/>
            <a:ext cx="2776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Comparing average multiple offered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3392" y="560999"/>
            <a:ext cx="7026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Tour 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Companies 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With a Monopoly In Their Market Get 50% Higher Offers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87184" y="1070495"/>
            <a:ext cx="658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3120062936"/>
              </p:ext>
            </p:extLst>
          </p:nvPr>
        </p:nvGraphicFramePr>
        <p:xfrm>
          <a:off x="2193600" y="2150355"/>
          <a:ext cx="7804800" cy="34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4548146" y="2441050"/>
            <a:ext cx="4500438" cy="1184745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548146" y="3858498"/>
            <a:ext cx="5669280" cy="1184745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9648496" y="6135006"/>
            <a:ext cx="2196371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4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982B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18"/>
            <a:ext cx="12195035" cy="6853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8880" y="0"/>
            <a:ext cx="12192002" cy="6858000"/>
          </a:xfrm>
          <a:prstGeom prst="rect">
            <a:avLst/>
          </a:prstGeom>
          <a:solidFill>
            <a:srgbClr val="2982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-8880" y="5778000"/>
            <a:ext cx="12192002" cy="1080000"/>
          </a:xfrm>
          <a:prstGeom prst="rect">
            <a:avLst/>
          </a:prstGeom>
          <a:solidFill>
            <a:srgbClr val="2982B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3884" y="2535260"/>
            <a:ext cx="4433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SELL MORE </a:t>
            </a:r>
            <a:r>
              <a:rPr lang="en-GB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TOURS </a:t>
            </a:r>
            <a:r>
              <a:rPr lang="en-GB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TO </a:t>
            </a:r>
            <a:r>
              <a:rPr lang="en-GB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STUDENTS</a:t>
            </a:r>
            <a:endParaRPr lang="en-GB" sz="28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5899" y="2535260"/>
            <a:ext cx="421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FIND MORE </a:t>
            </a:r>
            <a:r>
              <a:rPr lang="en-GB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STUDENTS</a:t>
            </a:r>
            <a:r>
              <a:rPr lang="en-GB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WITH A </a:t>
            </a:r>
            <a:r>
              <a:rPr lang="en-GB" sz="2800" dirty="0" smtClean="0">
                <a:solidFill>
                  <a:schemeClr val="bg1"/>
                </a:solidFill>
                <a:latin typeface="Antonio" panose="02000503000000000000" pitchFamily="2" charset="0"/>
              </a:rPr>
              <a:t>FREINDS</a:t>
            </a:r>
            <a:endParaRPr lang="en-GB" sz="28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415" y="2254757"/>
            <a:ext cx="2348484" cy="2348484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/>
        </p:nvSpPr>
        <p:spPr>
          <a:xfrm>
            <a:off x="8923868" y="6135006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3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2982B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1"/>
            <a:ext cx="12192000" cy="6858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" y="-651"/>
            <a:ext cx="12192002" cy="6858651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ntonio" panose="02000503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" y="5778000"/>
            <a:ext cx="12192002" cy="1080000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2" y="2528888"/>
            <a:ext cx="12192002" cy="1800225"/>
          </a:xfrm>
          <a:prstGeom prst="rect">
            <a:avLst/>
          </a:prstGeom>
          <a:solidFill>
            <a:srgbClr val="2982B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482756" y="3136613"/>
            <a:ext cx="7226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LESSON #1: SELL LESS 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TOURS 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TO MORE PEOPLE</a:t>
            </a:r>
            <a:endParaRPr lang="en-GB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9171296" y="6135006"/>
            <a:ext cx="2579426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Tim Warren© 2018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 707-867-1496</a:t>
            </a: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19"/>
            <a:ext cx="12159050" cy="74048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2952" y="899788"/>
            <a:ext cx="12192002" cy="6408432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ntonio" panose="02000503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2952" y="6181037"/>
            <a:ext cx="12192002" cy="1127182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32952" y="-701778"/>
            <a:ext cx="12192002" cy="1604125"/>
          </a:xfrm>
          <a:prstGeom prst="rect">
            <a:avLst/>
          </a:prstGeom>
          <a:solidFill>
            <a:srgbClr val="2982B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733265" y="92255"/>
            <a:ext cx="865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How Likely Are Your 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Guests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 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To Recommend You?</a:t>
            </a:r>
            <a:endParaRPr lang="en-GB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0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" y="1366242"/>
            <a:ext cx="12192003" cy="48482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1855073248"/>
              </p:ext>
            </p:extLst>
          </p:nvPr>
        </p:nvGraphicFramePr>
        <p:xfrm>
          <a:off x="1722407" y="1366242"/>
          <a:ext cx="8747185" cy="4211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/>
          <p:cNvSpPr txBox="1"/>
          <p:nvPr/>
        </p:nvSpPr>
        <p:spPr>
          <a:xfrm rot="16200000">
            <a:off x="682877" y="3275111"/>
            <a:ext cx="1561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Growth (indexed)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" y="5507717"/>
            <a:ext cx="14837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Net Promoter® and NPS® are registered trademarks, and Net Promoter Score and Net Promoter System are trademarks of Bain &amp; Company, </a:t>
            </a:r>
            <a:r>
              <a:rPr lang="en-US" sz="9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Satmetrix</a:t>
            </a:r>
            <a:r>
              <a:rPr lang="en-US" sz="9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Systems and Fred </a:t>
            </a:r>
            <a:r>
              <a:rPr lang="en-US" sz="9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Reichheld</a:t>
            </a:r>
            <a:r>
              <a:rPr lang="en-US" sz="9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9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</a:t>
            </a:r>
            <a:r>
              <a:rPr lang="en-US" sz="9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1996-2013. Bain &amp; Company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87644" y="5270641"/>
            <a:ext cx="61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Years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3392" y="554175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Promoters </a:t>
            </a:r>
            <a:r>
              <a:rPr lang="en-US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Drive Value</a:t>
            </a:r>
            <a:endParaRPr lang="en-US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87184" y="1070495"/>
            <a:ext cx="482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-1" y="5778000"/>
            <a:ext cx="12192002" cy="1080000"/>
          </a:xfrm>
          <a:prstGeom prst="rect">
            <a:avLst/>
          </a:prstGeom>
          <a:solidFill>
            <a:srgbClr val="E68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3097012" y="2278554"/>
            <a:ext cx="4869850" cy="2388758"/>
          </a:xfrm>
          <a:custGeom>
            <a:avLst/>
            <a:gdLst>
              <a:gd name="connsiteX0" fmla="*/ 0 w 4869850"/>
              <a:gd name="connsiteY0" fmla="*/ 2388758 h 2388758"/>
              <a:gd name="connsiteX1" fmla="*/ 220409 w 4869850"/>
              <a:gd name="connsiteY1" fmla="*/ 2320253 h 2388758"/>
              <a:gd name="connsiteX2" fmla="*/ 482517 w 4869850"/>
              <a:gd name="connsiteY2" fmla="*/ 2224940 h 2388758"/>
              <a:gd name="connsiteX3" fmla="*/ 783346 w 4869850"/>
              <a:gd name="connsiteY3" fmla="*/ 2120693 h 2388758"/>
              <a:gd name="connsiteX4" fmla="*/ 1110981 w 4869850"/>
              <a:gd name="connsiteY4" fmla="*/ 1998574 h 2388758"/>
              <a:gd name="connsiteX5" fmla="*/ 1462445 w 4869850"/>
              <a:gd name="connsiteY5" fmla="*/ 1855606 h 2388758"/>
              <a:gd name="connsiteX6" fmla="*/ 1807951 w 4869850"/>
              <a:gd name="connsiteY6" fmla="*/ 1694767 h 2388758"/>
              <a:gd name="connsiteX7" fmla="*/ 2216005 w 4869850"/>
              <a:gd name="connsiteY7" fmla="*/ 1507122 h 2388758"/>
              <a:gd name="connsiteX8" fmla="*/ 2561512 w 4869850"/>
              <a:gd name="connsiteY8" fmla="*/ 1337347 h 2388758"/>
              <a:gd name="connsiteX9" fmla="*/ 2871276 w 4869850"/>
              <a:gd name="connsiteY9" fmla="*/ 1185443 h 2388758"/>
              <a:gd name="connsiteX10" fmla="*/ 3222739 w 4869850"/>
              <a:gd name="connsiteY10" fmla="*/ 970991 h 2388758"/>
              <a:gd name="connsiteX11" fmla="*/ 3571224 w 4869850"/>
              <a:gd name="connsiteY11" fmla="*/ 780367 h 2388758"/>
              <a:gd name="connsiteX12" fmla="*/ 3934601 w 4869850"/>
              <a:gd name="connsiteY12" fmla="*/ 577829 h 2388758"/>
              <a:gd name="connsiteX13" fmla="*/ 4259258 w 4869850"/>
              <a:gd name="connsiteY13" fmla="*/ 387205 h 2388758"/>
              <a:gd name="connsiteX14" fmla="*/ 4586893 w 4869850"/>
              <a:gd name="connsiteY14" fmla="*/ 199559 h 2388758"/>
              <a:gd name="connsiteX15" fmla="*/ 4816237 w 4869850"/>
              <a:gd name="connsiteY15" fmla="*/ 71484 h 2388758"/>
              <a:gd name="connsiteX16" fmla="*/ 4869850 w 4869850"/>
              <a:gd name="connsiteY16" fmla="*/ 0 h 238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69850" h="2388758">
                <a:moveTo>
                  <a:pt x="0" y="2388758"/>
                </a:moveTo>
                <a:lnTo>
                  <a:pt x="220409" y="2320253"/>
                </a:lnTo>
                <a:lnTo>
                  <a:pt x="482517" y="2224940"/>
                </a:lnTo>
                <a:lnTo>
                  <a:pt x="783346" y="2120693"/>
                </a:lnTo>
                <a:lnTo>
                  <a:pt x="1110981" y="1998574"/>
                </a:lnTo>
                <a:lnTo>
                  <a:pt x="1462445" y="1855606"/>
                </a:lnTo>
                <a:lnTo>
                  <a:pt x="1807951" y="1694767"/>
                </a:lnTo>
                <a:lnTo>
                  <a:pt x="2216005" y="1507122"/>
                </a:lnTo>
                <a:lnTo>
                  <a:pt x="2561512" y="1337347"/>
                </a:lnTo>
                <a:lnTo>
                  <a:pt x="2871276" y="1185443"/>
                </a:lnTo>
                <a:lnTo>
                  <a:pt x="3222739" y="970991"/>
                </a:lnTo>
                <a:lnTo>
                  <a:pt x="3571224" y="780367"/>
                </a:lnTo>
                <a:lnTo>
                  <a:pt x="3934601" y="577829"/>
                </a:lnTo>
                <a:lnTo>
                  <a:pt x="4259258" y="387205"/>
                </a:lnTo>
                <a:lnTo>
                  <a:pt x="4586893" y="199559"/>
                </a:lnTo>
                <a:lnTo>
                  <a:pt x="4816237" y="71484"/>
                </a:lnTo>
                <a:lnTo>
                  <a:pt x="4869850" y="0"/>
                </a:lnTo>
              </a:path>
            </a:pathLst>
          </a:custGeom>
          <a:noFill/>
          <a:ln w="76200">
            <a:solidFill>
              <a:srgbClr val="298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Replacement Gridlines"/>
          <p:cNvGrpSpPr/>
          <p:nvPr/>
        </p:nvGrpSpPr>
        <p:grpSpPr>
          <a:xfrm>
            <a:off x="2528515" y="1566407"/>
            <a:ext cx="6012000" cy="3100905"/>
            <a:chOff x="2528515" y="1566407"/>
            <a:chExt cx="6012000" cy="310090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528515" y="1566407"/>
              <a:ext cx="601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528515" y="2341633"/>
              <a:ext cx="601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528515" y="3116859"/>
              <a:ext cx="601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528515" y="3892085"/>
              <a:ext cx="601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Horizontal Axis"/>
            <p:cNvCxnSpPr/>
            <p:nvPr/>
          </p:nvCxnSpPr>
          <p:spPr>
            <a:xfrm>
              <a:off x="2528515" y="4667312"/>
              <a:ext cx="6012000" cy="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689352" y="2113827"/>
            <a:ext cx="2768382" cy="1512632"/>
            <a:chOff x="4689352" y="2113827"/>
            <a:chExt cx="2768382" cy="15126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0645" y="2113827"/>
              <a:ext cx="327089" cy="38923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6258" y="2941871"/>
              <a:ext cx="886303" cy="34368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2558" y="2550555"/>
              <a:ext cx="900099" cy="3085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9352" y="3307872"/>
              <a:ext cx="408443" cy="318587"/>
            </a:xfrm>
            <a:prstGeom prst="rect">
              <a:avLst/>
            </a:prstGeom>
          </p:spPr>
        </p:pic>
      </p:grpSp>
      <p:sp>
        <p:nvSpPr>
          <p:cNvPr id="24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26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8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80000">
            <a:off x="1098415" y="1375392"/>
            <a:ext cx="9995171" cy="5189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-1" y="5778000"/>
            <a:ext cx="12192002" cy="1080000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43098" y="569089"/>
            <a:ext cx="5915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Calculating Your Net Promoter Score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87185" y="1070495"/>
            <a:ext cx="54088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-180000">
            <a:off x="3751379" y="2510415"/>
            <a:ext cx="394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% of Promoters :</a:t>
            </a:r>
            <a:endParaRPr lang="en-GB" sz="3600" dirty="0"/>
          </a:p>
        </p:txBody>
      </p:sp>
      <p:sp>
        <p:nvSpPr>
          <p:cNvPr id="11" name="TextBox 10"/>
          <p:cNvSpPr txBox="1"/>
          <p:nvPr/>
        </p:nvSpPr>
        <p:spPr>
          <a:xfrm rot="-180000">
            <a:off x="4079302" y="3323645"/>
            <a:ext cx="361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% of Passives :</a:t>
            </a:r>
            <a:endParaRPr lang="en-GB" sz="3600" dirty="0"/>
          </a:p>
        </p:txBody>
      </p:sp>
      <p:sp>
        <p:nvSpPr>
          <p:cNvPr id="13" name="TextBox 12"/>
          <p:cNvSpPr txBox="1"/>
          <p:nvPr/>
        </p:nvSpPr>
        <p:spPr>
          <a:xfrm rot="-180000">
            <a:off x="3862038" y="4136875"/>
            <a:ext cx="383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% of Detractors :</a:t>
            </a:r>
            <a:endParaRPr lang="en-GB" sz="3600" dirty="0"/>
          </a:p>
        </p:txBody>
      </p:sp>
      <p:sp>
        <p:nvSpPr>
          <p:cNvPr id="18" name="TextBox 17"/>
          <p:cNvSpPr txBox="1"/>
          <p:nvPr/>
        </p:nvSpPr>
        <p:spPr>
          <a:xfrm rot="-180000">
            <a:off x="7768371" y="4806800"/>
            <a:ext cx="112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20%</a:t>
            </a:r>
            <a:endParaRPr lang="en-GB" sz="3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-180000">
            <a:off x="3104195" y="4950104"/>
            <a:ext cx="4594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Net Promoter Score :</a:t>
            </a:r>
            <a:endParaRPr lang="en-GB" sz="3600" dirty="0"/>
          </a:p>
        </p:txBody>
      </p:sp>
      <p:sp>
        <p:nvSpPr>
          <p:cNvPr id="15" name="TextBox 14"/>
          <p:cNvSpPr txBox="1"/>
          <p:nvPr/>
        </p:nvSpPr>
        <p:spPr>
          <a:xfrm rot="-180000">
            <a:off x="7645431" y="2403388"/>
            <a:ext cx="125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25%</a:t>
            </a:r>
            <a:endParaRPr lang="en-GB" sz="3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-180000">
            <a:off x="7718248" y="3177229"/>
            <a:ext cx="117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70%</a:t>
            </a:r>
            <a:endParaRPr lang="en-GB" sz="3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-180000">
            <a:off x="8071397" y="3992014"/>
            <a:ext cx="82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5%</a:t>
            </a:r>
            <a:endParaRPr lang="en-GB" sz="3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 rot="-180000">
            <a:off x="7811690" y="3228520"/>
            <a:ext cx="1104181" cy="1384800"/>
            <a:chOff x="7811690" y="3713024"/>
            <a:chExt cx="1104181" cy="13848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8003780" y="5097824"/>
              <a:ext cx="720000" cy="0"/>
            </a:xfrm>
            <a:prstGeom prst="line">
              <a:avLst/>
            </a:prstGeom>
            <a:ln w="63500">
              <a:solidFill>
                <a:srgbClr val="E68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7811690" y="3713024"/>
              <a:ext cx="1104181" cy="646331"/>
            </a:xfrm>
            <a:prstGeom prst="line">
              <a:avLst/>
            </a:prstGeom>
            <a:ln w="63500">
              <a:solidFill>
                <a:srgbClr val="E68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24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25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  <p:bldP spid="18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" y="567"/>
            <a:ext cx="12191317" cy="6856866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65594" y="2767281"/>
            <a:ext cx="4230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ONBOARDING TEAM LED TO 78% NPS SCORE</a:t>
            </a:r>
            <a:endParaRPr lang="en-US" sz="4000" dirty="0">
              <a:solidFill>
                <a:srgbClr val="2982B0"/>
              </a:solidFill>
              <a:latin typeface="Antonio" panose="02000503000000000000" pitchFamily="2" charset="0"/>
              <a:ea typeface="Open Sans" charset="0"/>
              <a:cs typeface="Open San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8880" y="5778000"/>
            <a:ext cx="12192002" cy="1080000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1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2982B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28"/>
            <a:ext cx="12192585" cy="68576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" y="-651"/>
            <a:ext cx="12192002" cy="6858651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ntonio" panose="02000503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" y="5778000"/>
            <a:ext cx="12192002" cy="1080000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2" y="2528888"/>
            <a:ext cx="12192002" cy="1800225"/>
          </a:xfrm>
          <a:prstGeom prst="rect">
            <a:avLst/>
          </a:prstGeom>
          <a:solidFill>
            <a:srgbClr val="2982B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166014" y="3136613"/>
            <a:ext cx="7859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ntonio" panose="02000503000000000000" pitchFamily="2" charset="0"/>
              </a:rPr>
              <a:t>Lesson #2: Strive For 50% + Net Promoter Score</a:t>
            </a: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2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" y="5778000"/>
            <a:ext cx="12192002" cy="1080000"/>
          </a:xfrm>
          <a:prstGeom prst="rect">
            <a:avLst/>
          </a:prstGeom>
          <a:solidFill>
            <a:srgbClr val="E68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-3" y="1353540"/>
            <a:ext cx="12192003" cy="48863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87184" y="1695274"/>
            <a:ext cx="4767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“What multiple of your earnings did the offer represent?” 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-550126" y="3756252"/>
            <a:ext cx="2776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Comparing average multiple offered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3392" y="560999"/>
            <a:ext cx="7026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Companies With 75%+ Recurring </a:t>
            </a:r>
            <a:r>
              <a:rPr lang="en-GB" sz="3200" smtClean="0">
                <a:solidFill>
                  <a:schemeClr val="bg1"/>
                </a:solidFill>
                <a:latin typeface="Antonio" panose="02000503000000000000" pitchFamily="2" charset="0"/>
              </a:rPr>
              <a:t>Revenue Get 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Much Better Offers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87184" y="1070495"/>
            <a:ext cx="6336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881258131"/>
              </p:ext>
            </p:extLst>
          </p:nvPr>
        </p:nvGraphicFramePr>
        <p:xfrm>
          <a:off x="2193600" y="2150845"/>
          <a:ext cx="7804800" cy="34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>
          <a:xfrm>
            <a:off x="4357317" y="2441050"/>
            <a:ext cx="4500438" cy="1184745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357317" y="3858498"/>
            <a:ext cx="5669280" cy="1184745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7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9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" y="567"/>
            <a:ext cx="12191317" cy="6856866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95325" y="2767280"/>
            <a:ext cx="4500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$2 </a:t>
            </a:r>
            <a:r>
              <a:rPr lang="en-CA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MILLION IN REVENUE: 100% RECURRING</a:t>
            </a:r>
            <a:endParaRPr lang="en-US" sz="4000" dirty="0">
              <a:solidFill>
                <a:srgbClr val="2982B0"/>
              </a:solidFill>
              <a:latin typeface="Antonio" panose="02000503000000000000" pitchFamily="2" charset="0"/>
              <a:ea typeface="Open Sans" charset="0"/>
              <a:cs typeface="Open San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8880" y="5778000"/>
            <a:ext cx="12192002" cy="1080000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" y="5767342"/>
            <a:ext cx="12192002" cy="1080863"/>
          </a:xfrm>
          <a:prstGeom prst="rect">
            <a:avLst/>
          </a:prstGeom>
          <a:solidFill>
            <a:srgbClr val="2982B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168822" y="447649"/>
            <a:ext cx="942721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you will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watch and take action in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tourism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success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2000" dirty="0" smtClean="0">
              <a:solidFill>
                <a:schemeClr val="bg1"/>
              </a:solidFill>
              <a:latin typeface="Antonio" panose="02000503000000000000" pitchFamily="2" charset="0"/>
              <a:cs typeface="Open Sans Ligh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 txBox="1">
            <a:spLocks/>
          </p:cNvSpPr>
          <p:nvPr/>
        </p:nvSpPr>
        <p:spPr>
          <a:xfrm>
            <a:off x="4038600" y="6137724"/>
            <a:ext cx="4114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9347199" y="6007921"/>
            <a:ext cx="249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Tourism Tim Warren • 707-867-1496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381000" y="6135006"/>
            <a:ext cx="2743200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TravelBusinessSuccesss.com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AdventureBizSuccess.com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1955754"/>
            <a:ext cx="748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dvwvwvswv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2680851"/>
            <a:ext cx="748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dvwvwvswv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52599" y="3405948"/>
            <a:ext cx="748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dvwvwvswv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52599" y="4142277"/>
            <a:ext cx="748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dvwvwvswv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346" y="1708031"/>
            <a:ext cx="2722563" cy="38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982B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6"/>
            <a:ext cx="12192585" cy="6857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" y="-651"/>
            <a:ext cx="12192002" cy="6858651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ntonio" panose="02000503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" y="5778000"/>
            <a:ext cx="12192002" cy="1080000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2" y="2528888"/>
            <a:ext cx="12192002" cy="1800225"/>
          </a:xfrm>
          <a:prstGeom prst="rect">
            <a:avLst/>
          </a:prstGeom>
          <a:solidFill>
            <a:srgbClr val="2982B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166014" y="3136613"/>
            <a:ext cx="7859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ntonio" panose="02000503000000000000" pitchFamily="2" charset="0"/>
              </a:rPr>
              <a:t>Lesson 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#3: Create Recurring Revenue Streams</a:t>
            </a:r>
            <a:endParaRPr lang="en-GB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93264" y="6150113"/>
            <a:ext cx="15440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Copyright © 2017 Built to Sell Inc.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www.ValueBuilder.com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5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5778000"/>
            <a:ext cx="12192002" cy="1080000"/>
          </a:xfrm>
          <a:prstGeom prst="rect">
            <a:avLst/>
          </a:prstGeom>
          <a:solidFill>
            <a:srgbClr val="E68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43098" y="569089"/>
            <a:ext cx="5915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Owner Of The Customer Relationship</a:t>
            </a:r>
            <a:endParaRPr lang="en-GB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60023" y="1857437"/>
            <a:ext cx="58963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“What multiple of your earnings did the offer represent?” </a:t>
            </a:r>
            <a:endParaRPr lang="en-US" sz="1400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932749469"/>
              </p:ext>
            </p:extLst>
          </p:nvPr>
        </p:nvGraphicFramePr>
        <p:xfrm>
          <a:off x="687185" y="2150355"/>
          <a:ext cx="10704752" cy="34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91541" y="1857437"/>
            <a:ext cx="316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COMPARING AVERAGE MULTIPLE OFFERED</a:t>
            </a:r>
            <a:endParaRPr lang="en-GB" sz="1100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87185" y="1070495"/>
            <a:ext cx="54088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995283" y="2242268"/>
            <a:ext cx="3729162" cy="659958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995283" y="2877120"/>
            <a:ext cx="3729162" cy="659958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995283" y="3484870"/>
            <a:ext cx="5168348" cy="1731185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9294" y="2767285"/>
            <a:ext cx="3589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LARGEST CUSTOMER &lt;1% OF REVENUE</a:t>
            </a:r>
            <a:endParaRPr lang="en-US" sz="4000" dirty="0">
              <a:solidFill>
                <a:srgbClr val="2982B0"/>
              </a:solidFill>
              <a:latin typeface="Antonio" panose="02000503000000000000" pitchFamily="2" charset="0"/>
              <a:ea typeface="Open Sans" charset="0"/>
              <a:cs typeface="Open San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8880" y="5778000"/>
            <a:ext cx="12192002" cy="1080000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6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2982B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" y="366"/>
            <a:ext cx="12189084" cy="6857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" y="-651"/>
            <a:ext cx="12192002" cy="6858651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ntonio" panose="02000503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" y="5778000"/>
            <a:ext cx="12192002" cy="1080000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2" y="2528888"/>
            <a:ext cx="12192002" cy="1800225"/>
          </a:xfrm>
          <a:prstGeom prst="rect">
            <a:avLst/>
          </a:prstGeom>
          <a:solidFill>
            <a:srgbClr val="2982B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166014" y="2890391"/>
            <a:ext cx="7859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ntonio" panose="02000503000000000000" pitchFamily="2" charset="0"/>
              </a:rPr>
              <a:t>Lesson 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#4: Reduce Reliance on Customers, Employees and Suppliers</a:t>
            </a:r>
            <a:endParaRPr lang="en-GB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982B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" y="-651"/>
            <a:ext cx="12192002" cy="6858651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ntonio" panose="02000503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" y="5778000"/>
            <a:ext cx="12192002" cy="1080000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16262" y="4416918"/>
            <a:ext cx="3343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ntonio" panose="02000503000000000000" pitchFamily="2" charset="0"/>
                <a:cs typeface="Open Sans Light"/>
              </a:rPr>
              <a:t>GROWTH POTENTIAL</a:t>
            </a:r>
            <a:endParaRPr lang="en-US" sz="2400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4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" y="5778000"/>
            <a:ext cx="12192002" cy="1080000"/>
          </a:xfrm>
          <a:prstGeom prst="rect">
            <a:avLst/>
          </a:prstGeom>
          <a:solidFill>
            <a:srgbClr val="E68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-3" y="1353540"/>
            <a:ext cx="12192003" cy="48863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847754576"/>
              </p:ext>
            </p:extLst>
          </p:nvPr>
        </p:nvGraphicFramePr>
        <p:xfrm>
          <a:off x="2193600" y="2150355"/>
          <a:ext cx="7804800" cy="34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391541" y="1857437"/>
            <a:ext cx="316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COMPARING AVERAGE MULTIPLE OFFERED</a:t>
            </a:r>
            <a:endParaRPr lang="en-GB" sz="1100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5631" y="560999"/>
            <a:ext cx="7026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How Easy Would It Be</a:t>
            </a:r>
          </a:p>
          <a:p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To Accommodate 5 X Demand?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87185" y="1043861"/>
            <a:ext cx="4536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737115" y="2240746"/>
            <a:ext cx="5224005" cy="558113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737115" y="2672202"/>
            <a:ext cx="4333459" cy="558113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3737115" y="3291327"/>
            <a:ext cx="6504165" cy="1950108"/>
            <a:chOff x="3737115" y="3291327"/>
            <a:chExt cx="6504165" cy="1950108"/>
          </a:xfrm>
        </p:grpSpPr>
        <p:sp>
          <p:nvSpPr>
            <p:cNvPr id="14" name="Rectangle 13"/>
            <p:cNvSpPr/>
            <p:nvPr/>
          </p:nvSpPr>
          <p:spPr>
            <a:xfrm>
              <a:off x="3737115" y="3291327"/>
              <a:ext cx="5224005" cy="431456"/>
            </a:xfrm>
            <a:prstGeom prst="rect">
              <a:avLst/>
            </a:prstGeom>
            <a:solidFill>
              <a:srgbClr val="298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37115" y="3700358"/>
              <a:ext cx="5224005" cy="431456"/>
            </a:xfrm>
            <a:prstGeom prst="rect">
              <a:avLst/>
            </a:prstGeom>
            <a:solidFill>
              <a:srgbClr val="298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37115" y="4135775"/>
              <a:ext cx="5677229" cy="571397"/>
            </a:xfrm>
            <a:prstGeom prst="rect">
              <a:avLst/>
            </a:prstGeom>
            <a:solidFill>
              <a:srgbClr val="298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737115" y="4670038"/>
              <a:ext cx="6504165" cy="571397"/>
            </a:xfrm>
            <a:prstGeom prst="rect">
              <a:avLst/>
            </a:prstGeom>
            <a:solidFill>
              <a:srgbClr val="298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" y="11"/>
            <a:ext cx="12191980" cy="6857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3289" y="2764722"/>
            <a:ext cx="3402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GROWING AT 17% </a:t>
            </a:r>
          </a:p>
          <a:p>
            <a:pPr algn="r"/>
            <a:r>
              <a:rPr lang="en-CA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PER YEAR</a:t>
            </a:r>
            <a:endParaRPr lang="en-US" sz="4000" dirty="0">
              <a:solidFill>
                <a:srgbClr val="2982B0"/>
              </a:solidFill>
              <a:latin typeface="Antonio" panose="02000503000000000000" pitchFamily="2" charset="0"/>
              <a:ea typeface="Open Sans" charset="0"/>
              <a:cs typeface="Open San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8880" y="5778000"/>
            <a:ext cx="12192002" cy="1080000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5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982B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" y="-39573"/>
            <a:ext cx="12185783" cy="68553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" y="2631"/>
            <a:ext cx="12192002" cy="6855369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ntonio" panose="02000503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" y="5778000"/>
            <a:ext cx="12192002" cy="1080000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-2" y="2528888"/>
            <a:ext cx="12192002" cy="1800225"/>
          </a:xfrm>
          <a:prstGeom prst="rect">
            <a:avLst/>
          </a:prstGeom>
          <a:solidFill>
            <a:srgbClr val="2982B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166014" y="3136613"/>
            <a:ext cx="7859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ntonio" panose="02000503000000000000" pitchFamily="2" charset="0"/>
              </a:rPr>
              <a:t>Lesson 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#5: Find An Acquirer you can help grow</a:t>
            </a:r>
            <a:endParaRPr lang="en-GB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99" y="827575"/>
            <a:ext cx="2662829" cy="776161"/>
          </a:xfrm>
          <a:prstGeom prst="rect">
            <a:avLst/>
          </a:prstGeom>
          <a:noFill/>
        </p:spPr>
      </p:pic>
      <p:sp>
        <p:nvSpPr>
          <p:cNvPr id="12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0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982B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0" y="6751"/>
            <a:ext cx="12168000" cy="6844499"/>
          </a:xfrm>
          <a:prstGeom prst="rect">
            <a:avLst/>
          </a:prstGeom>
        </p:spPr>
      </p:pic>
      <p:sp>
        <p:nvSpPr>
          <p:cNvPr id="44" name="Rectangle 43"/>
          <p:cNvSpPr>
            <a:spLocks noChangeAspect="1"/>
          </p:cNvSpPr>
          <p:nvPr/>
        </p:nvSpPr>
        <p:spPr>
          <a:xfrm>
            <a:off x="-2" y="-651"/>
            <a:ext cx="12192002" cy="6858651"/>
          </a:xfrm>
          <a:prstGeom prst="rect">
            <a:avLst/>
          </a:prstGeom>
          <a:solidFill>
            <a:srgbClr val="2982B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ntonio" panose="02000503000000000000" pitchFamily="2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6970044" y="3426447"/>
            <a:ext cx="0" cy="4261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519268" y="3426447"/>
            <a:ext cx="0" cy="4261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688190" y="2981084"/>
            <a:ext cx="0" cy="4261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237414" y="2981084"/>
            <a:ext cx="0" cy="4261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86638" y="2981084"/>
            <a:ext cx="0" cy="4261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768882" y="3429000"/>
            <a:ext cx="17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588638" y="3213415"/>
            <a:ext cx="396000" cy="396000"/>
            <a:chOff x="1983441" y="3184595"/>
            <a:chExt cx="396000" cy="396000"/>
          </a:xfrm>
        </p:grpSpPr>
        <p:sp>
          <p:nvSpPr>
            <p:cNvPr id="2" name="Oval 1"/>
            <p:cNvSpPr>
              <a:spLocks noChangeAspect="1"/>
            </p:cNvSpPr>
            <p:nvPr/>
          </p:nvSpPr>
          <p:spPr>
            <a:xfrm>
              <a:off x="1983441" y="3184595"/>
              <a:ext cx="396000" cy="396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03888" y="3220595"/>
              <a:ext cx="355106" cy="324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Antonio" panose="02000503000000000000" pitchFamily="2" charset="0"/>
                </a:rPr>
                <a:t>1</a:t>
              </a:r>
              <a:endParaRPr lang="en-GB" b="1" dirty="0">
                <a:solidFill>
                  <a:schemeClr val="bg1"/>
                </a:solidFill>
                <a:latin typeface="Antonio" panose="02000503000000000000" pitchFamily="2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88882" y="2528888"/>
            <a:ext cx="21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SELL LESS STUFF TO MORE PEOPLE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2418709" y="3810050"/>
            <a:ext cx="21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STRIVE FOR 50% + NET PROMOTER SCORE</a:t>
            </a:r>
            <a:endParaRPr lang="en-GB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48536" y="2528888"/>
            <a:ext cx="21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RECURRING REVENUE STREAMS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78363" y="3810050"/>
            <a:ext cx="21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RELIANCE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CUSTOMERS,  EMPLOYEES &amp; SUPPLIERS 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7608190" y="2528888"/>
            <a:ext cx="21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AN ACQUIRER YOU CAN HELP GROW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543098" y="569089"/>
            <a:ext cx="5915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Five Keys To A Lucrative Exit</a:t>
            </a:r>
            <a:endParaRPr lang="en-GB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87185" y="1070495"/>
            <a:ext cx="406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-1" y="5778000"/>
            <a:ext cx="12192002" cy="1080000"/>
          </a:xfrm>
          <a:prstGeom prst="rect">
            <a:avLst/>
          </a:prstGeom>
          <a:solidFill>
            <a:srgbClr val="E68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19268" y="3429000"/>
            <a:ext cx="17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638945" y="3213000"/>
            <a:ext cx="396000" cy="432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Antonio" panose="02000503000000000000" pitchFamily="2" charset="0"/>
              </a:rPr>
              <a:t>$</a:t>
            </a:r>
            <a:endParaRPr lang="en-GB" sz="2800" b="1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5242044" y="3429000"/>
            <a:ext cx="17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050716" y="3429000"/>
            <a:ext cx="17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778716" y="3429000"/>
            <a:ext cx="17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314160" y="3213415"/>
            <a:ext cx="396000" cy="396000"/>
            <a:chOff x="1983441" y="3184595"/>
            <a:chExt cx="396000" cy="3960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1983441" y="3184595"/>
              <a:ext cx="396000" cy="396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03888" y="3197929"/>
              <a:ext cx="35510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Antonio" panose="02000503000000000000" pitchFamily="2" charset="0"/>
                </a:rPr>
                <a:t>2</a:t>
              </a:r>
              <a:endParaRPr lang="en-GB" b="1" dirty="0">
                <a:solidFill>
                  <a:schemeClr val="bg1"/>
                </a:solidFill>
                <a:latin typeface="Antonio" panose="02000503000000000000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9682" y="3213415"/>
            <a:ext cx="396000" cy="396000"/>
            <a:chOff x="1983441" y="3184595"/>
            <a:chExt cx="396000" cy="396000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983441" y="3184595"/>
              <a:ext cx="396000" cy="396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03888" y="3197929"/>
              <a:ext cx="35510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Antonio" panose="02000503000000000000" pitchFamily="2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Antonio" panose="02000503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90726" y="3213415"/>
            <a:ext cx="396000" cy="396000"/>
            <a:chOff x="1983441" y="3184595"/>
            <a:chExt cx="396000" cy="396000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1983441" y="3184595"/>
              <a:ext cx="396000" cy="396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03888" y="3197929"/>
              <a:ext cx="35510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Antonio" panose="02000503000000000000" pitchFamily="2" charset="0"/>
                </a:rPr>
                <a:t>5</a:t>
              </a:r>
              <a:endParaRPr lang="en-GB" b="1" dirty="0">
                <a:solidFill>
                  <a:schemeClr val="bg1"/>
                </a:solidFill>
                <a:latin typeface="Antonio" panose="02000503000000000000" pitchFamily="2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156792" y="3213415"/>
            <a:ext cx="540000" cy="396000"/>
            <a:chOff x="10156792" y="3213415"/>
            <a:chExt cx="540000" cy="396000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10216247" y="3213415"/>
              <a:ext cx="396000" cy="396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156792" y="3285000"/>
              <a:ext cx="540000" cy="288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Antonio" panose="02000503000000000000" pitchFamily="2" charset="0"/>
                </a:rPr>
                <a:t>EXIT</a:t>
              </a:r>
              <a:endParaRPr lang="en-GB" b="1" dirty="0">
                <a:solidFill>
                  <a:schemeClr val="bg1"/>
                </a:solidFill>
                <a:latin typeface="Antonio" panose="02000503000000000000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65204" y="3213415"/>
            <a:ext cx="396000" cy="396000"/>
            <a:chOff x="1983441" y="3184595"/>
            <a:chExt cx="396000" cy="396000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983441" y="3184595"/>
              <a:ext cx="396000" cy="396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03888" y="3197929"/>
              <a:ext cx="35510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Antonio" panose="02000503000000000000" pitchFamily="2" charset="0"/>
                </a:rPr>
                <a:t>4</a:t>
              </a:r>
              <a:endParaRPr lang="en-GB" b="1" dirty="0">
                <a:solidFill>
                  <a:schemeClr val="bg1"/>
                </a:solidFill>
                <a:latin typeface="Antonio" panose="02000503000000000000" pitchFamily="2" charset="0"/>
              </a:endParaRPr>
            </a:p>
          </p:txBody>
        </p:sp>
      </p:grpSp>
      <p:sp>
        <p:nvSpPr>
          <p:cNvPr id="49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50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51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4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38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64" y="0"/>
            <a:ext cx="8672699" cy="6865309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0" y="-1"/>
            <a:ext cx="12318124" cy="6865309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ntonio" panose="02000503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15" y="314585"/>
            <a:ext cx="7859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ntonio" panose="02000503000000000000" pitchFamily="2" charset="0"/>
              </a:rPr>
              <a:t>Lesson 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#5: Find An Acquirer you can help grow</a:t>
            </a:r>
            <a:endParaRPr lang="en-GB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" y="4348169"/>
            <a:ext cx="12192002" cy="1080863"/>
          </a:xfrm>
          <a:prstGeom prst="rect">
            <a:avLst/>
          </a:prstGeom>
          <a:solidFill>
            <a:srgbClr val="2982B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 txBox="1">
            <a:spLocks/>
          </p:cNvSpPr>
          <p:nvPr/>
        </p:nvSpPr>
        <p:spPr>
          <a:xfrm>
            <a:off x="4038600" y="6137724"/>
            <a:ext cx="4114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9347199" y="5931081"/>
            <a:ext cx="249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Tourism Tim Warren • 707-867-1496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381000" y="6135006"/>
            <a:ext cx="2743200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TravelBusinessSuccesss.com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AdventureBizSuccess.com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990600" y="481900"/>
            <a:ext cx="10210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“</a:t>
            </a:r>
            <a:r>
              <a:rPr lang="en-US" sz="5400" b="1" dirty="0">
                <a:solidFill>
                  <a:schemeClr val="bg1"/>
                </a:solidFill>
              </a:rPr>
              <a:t>Tourism Tim</a:t>
            </a:r>
            <a:r>
              <a:rPr lang="en-US" sz="5400" b="1" dirty="0" smtClean="0">
                <a:solidFill>
                  <a:schemeClr val="bg1"/>
                </a:solidFill>
              </a:rPr>
              <a:t>” Warren’s Journey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8599" y="1450512"/>
            <a:ext cx="7806267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Graduated high </a:t>
            </a:r>
            <a:r>
              <a:rPr lang="en-AU" sz="2400" dirty="0" smtClean="0">
                <a:solidFill>
                  <a:schemeClr val="bg1"/>
                </a:solidFill>
              </a:rPr>
              <a:t>school, </a:t>
            </a:r>
            <a:r>
              <a:rPr lang="en-AU" sz="2400" dirty="0">
                <a:solidFill>
                  <a:schemeClr val="bg1"/>
                </a:solidFill>
              </a:rPr>
              <a:t>loved travel, </a:t>
            </a:r>
            <a:br>
              <a:rPr lang="en-AU" sz="2400" dirty="0">
                <a:solidFill>
                  <a:schemeClr val="bg1"/>
                </a:solidFill>
              </a:rPr>
            </a:br>
            <a:r>
              <a:rPr lang="en-AU" sz="2400" dirty="0">
                <a:solidFill>
                  <a:schemeClr val="bg1"/>
                </a:solidFill>
              </a:rPr>
              <a:t>  adventure and pursued International Business Degree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 Worked in many industries. The common denominator: marketing, entrepreneurship, sales, customer service, adventure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 Started helping brother’s Baja AirVentures surfing tour company in 1989 with little experience or money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 This new tour business struggled at first. I knew we needed help…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8" descr="IMG_0331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47011">
            <a:off x="417451" y="1492201"/>
            <a:ext cx="3353249" cy="4060433"/>
          </a:xfrm>
          <a:prstGeom prst="rect">
            <a:avLst/>
          </a:prstGeom>
          <a:solidFill>
            <a:srgbClr val="FFFFFF">
              <a:shade val="85000"/>
            </a:srgbClr>
          </a:solidFill>
          <a:ln w="1079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5868537" y="67556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1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64" y="0"/>
            <a:ext cx="8672699" cy="6865309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0" y="-1"/>
            <a:ext cx="12318124" cy="6865309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ntonio" panose="02000503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15" y="314585"/>
            <a:ext cx="7859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ntonio" panose="02000503000000000000" pitchFamily="2" charset="0"/>
              </a:rPr>
              <a:t>Lesson </a:t>
            </a:r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#5: Find An Acquirer you can help grow</a:t>
            </a:r>
            <a:endParaRPr lang="en-GB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63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64" y="0"/>
            <a:ext cx="8672699" cy="6865309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0" y="-1"/>
            <a:ext cx="12318124" cy="6865309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ntonio" panose="02000503000000000000" pitchFamily="2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57200" y="383458"/>
            <a:ext cx="11341510" cy="57125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Find Out if Your Tourism Website Will Be a Big Success or Doomed to Struggle</a:t>
            </a:r>
          </a:p>
          <a:p>
            <a:pPr algn="ctr"/>
            <a:endParaRPr lang="en-US" sz="4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Tourism Website Success 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25 Point Checklist</a:t>
            </a:r>
          </a:p>
          <a:p>
            <a:pPr algn="ctr"/>
            <a:endParaRPr lang="en-US" sz="4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800" dirty="0" err="1" smtClean="0">
                <a:solidFill>
                  <a:schemeClr val="bg1"/>
                </a:solidFill>
              </a:rPr>
              <a:t>TinyURL.com</a:t>
            </a:r>
            <a:r>
              <a:rPr lang="en-US" sz="4800" dirty="0" smtClean="0">
                <a:solidFill>
                  <a:schemeClr val="bg1"/>
                </a:solidFill>
              </a:rPr>
              <a:t>/</a:t>
            </a:r>
            <a:r>
              <a:rPr lang="en-US" sz="4800" dirty="0" err="1" smtClean="0">
                <a:solidFill>
                  <a:schemeClr val="bg1"/>
                </a:solidFill>
              </a:rPr>
              <a:t>tourismwebsitechecklist</a:t>
            </a:r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endParaRPr lang="en-US" sz="4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3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880" y="5777137"/>
            <a:ext cx="12192002" cy="1080863"/>
          </a:xfrm>
          <a:prstGeom prst="rect">
            <a:avLst/>
          </a:prstGeom>
          <a:solidFill>
            <a:srgbClr val="2982B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8822" y="447649"/>
            <a:ext cx="9427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Tourism Tim’s” </a:t>
            </a:r>
            <a:r>
              <a:rPr lang="en-US" sz="3600" b="1" dirty="0" smtClean="0">
                <a:solidFill>
                  <a:schemeClr val="bg1"/>
                </a:solidFill>
              </a:rPr>
              <a:t>Journey in the Tourism Industry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2000" dirty="0" smtClean="0">
              <a:solidFill>
                <a:schemeClr val="bg1"/>
              </a:solidFill>
              <a:latin typeface="Antonio" panose="02000503000000000000" pitchFamily="2" charset="0"/>
              <a:cs typeface="Open Sans Ligh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 txBox="1">
            <a:spLocks/>
          </p:cNvSpPr>
          <p:nvPr/>
        </p:nvSpPr>
        <p:spPr>
          <a:xfrm>
            <a:off x="4038600" y="6137724"/>
            <a:ext cx="4114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9347200" y="6161788"/>
            <a:ext cx="249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Tourism Tim Warren • 707-867-1496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381000" y="6135006"/>
            <a:ext cx="2743200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TravelBusinessSuccesss.com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AdventureBizSuccess.com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28600" y="1688684"/>
            <a:ext cx="1161626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AU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Studied the success of many travel &amp; hospitality  professionals, applied it to Kevin’s business and things took off!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AU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Went to travel </a:t>
            </a:r>
            <a:r>
              <a:rPr lang="en-AU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trade conferences, met people just like my brother.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AU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Started </a:t>
            </a:r>
            <a:r>
              <a:rPr lang="en-AU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helping other adventure travel businesses in ‘94</a:t>
            </a:r>
            <a:r>
              <a:rPr lang="en-AU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grow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AU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Since 1994, have consulted, trained and</a:t>
            </a:r>
            <a:r>
              <a:rPr lang="en-AU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managed projects for 100’s of tourism, travel </a:t>
            </a:r>
            <a:r>
              <a:rPr lang="en-AU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 hospitality projects of all size all over the globe</a:t>
            </a:r>
            <a:r>
              <a:rPr lang="en-AU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AU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Planning, Start-up, Sales, Marketing, Management, Operations, Growth, Exit Planning, Brokerage</a:t>
            </a:r>
          </a:p>
        </p:txBody>
      </p:sp>
    </p:spTree>
    <p:extLst>
      <p:ext uri="{BB962C8B-B14F-4D97-AF65-F5344CB8AC3E}">
        <p14:creationId xmlns:p14="http://schemas.microsoft.com/office/powerpoint/2010/main" val="20665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" y="567"/>
            <a:ext cx="12191317" cy="6856866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4708" y="92087"/>
            <a:ext cx="46788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THIS IS STEPHANIE</a:t>
            </a:r>
          </a:p>
          <a:p>
            <a:pPr algn="r"/>
            <a:r>
              <a:rPr lang="en-US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SHE SOLD HER </a:t>
            </a:r>
          </a:p>
          <a:p>
            <a:pPr algn="r"/>
            <a:r>
              <a:rPr lang="en-US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$2 </a:t>
            </a:r>
            <a:r>
              <a:rPr lang="en-US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MILLION </a:t>
            </a:r>
            <a:r>
              <a:rPr lang="en-US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IN PROFITS </a:t>
            </a:r>
            <a:r>
              <a:rPr lang="en-US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TOUR COMPANY</a:t>
            </a:r>
            <a:r>
              <a:rPr lang="mr-IN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…</a:t>
            </a:r>
            <a:endParaRPr lang="en-GB" sz="4000" dirty="0" smtClean="0">
              <a:solidFill>
                <a:srgbClr val="2982B0"/>
              </a:solidFill>
              <a:latin typeface="Antonio" panose="02000503000000000000" pitchFamily="2" charset="0"/>
              <a:ea typeface="Open Sans" charset="0"/>
              <a:cs typeface="Open Sans" charset="0"/>
            </a:endParaRPr>
          </a:p>
          <a:p>
            <a:pPr algn="r"/>
            <a:endParaRPr lang="en-CA" sz="4000" dirty="0" smtClean="0">
              <a:solidFill>
                <a:srgbClr val="2982B0"/>
              </a:solidFill>
              <a:latin typeface="Antonio" panose="02000503000000000000" pitchFamily="2" charset="0"/>
              <a:ea typeface="Open Sans" charset="0"/>
              <a:cs typeface="Open Sans" charset="0"/>
            </a:endParaRPr>
          </a:p>
          <a:p>
            <a:pPr algn="r"/>
            <a:r>
              <a:rPr lang="mr-IN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…</a:t>
            </a:r>
            <a:r>
              <a:rPr lang="en-CA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FOR </a:t>
            </a:r>
            <a:r>
              <a:rPr lang="en-CA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$12 </a:t>
            </a:r>
            <a:r>
              <a:rPr lang="en-CA" sz="4000" dirty="0" smtClean="0">
                <a:solidFill>
                  <a:srgbClr val="2982B0"/>
                </a:solidFill>
                <a:latin typeface="Antonio" panose="02000503000000000000" pitchFamily="2" charset="0"/>
                <a:ea typeface="Open Sans" charset="0"/>
                <a:cs typeface="Open Sans" charset="0"/>
              </a:rPr>
              <a:t>MILLION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344" y="5815918"/>
            <a:ext cx="12192002" cy="1080863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8923868" y="6158110"/>
            <a:ext cx="2921000" cy="368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Tim Warren • 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0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" y="567"/>
            <a:ext cx="12191317" cy="6856866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86854" y="136478"/>
            <a:ext cx="54181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Sold her company for 6 times </a:t>
            </a:r>
            <a:r>
              <a:rPr lang="en-US" sz="2800" dirty="0" smtClean="0"/>
              <a:t>(EBITDA</a:t>
            </a:r>
            <a:r>
              <a:rPr lang="en-US" sz="2800" dirty="0"/>
              <a:t>) </a:t>
            </a:r>
          </a:p>
          <a:p>
            <a:endParaRPr lang="en-US" sz="2800" dirty="0"/>
          </a:p>
          <a:p>
            <a:r>
              <a:rPr lang="en-US" sz="2800" i="1" dirty="0"/>
              <a:t>EBITDA</a:t>
            </a:r>
            <a:r>
              <a:rPr lang="en-US" sz="2800" dirty="0"/>
              <a:t> is essentially net income with interest, taxes, depreciation and amortization added back to it. </a:t>
            </a:r>
            <a:r>
              <a:rPr lang="en-US" sz="2800" i="1" dirty="0"/>
              <a:t>EBITDA</a:t>
            </a:r>
            <a:r>
              <a:rPr lang="en-US" sz="2800" dirty="0"/>
              <a:t> can be used to analyze and compare profitability among companies and industries as it eliminates the effects of financing and accounting decisions.</a:t>
            </a:r>
          </a:p>
        </p:txBody>
      </p:sp>
      <p:sp>
        <p:nvSpPr>
          <p:cNvPr id="8" name="Rectangle 7"/>
          <p:cNvSpPr/>
          <p:nvPr/>
        </p:nvSpPr>
        <p:spPr>
          <a:xfrm>
            <a:off x="-344" y="5815918"/>
            <a:ext cx="12192002" cy="1080863"/>
          </a:xfrm>
          <a:prstGeom prst="rect">
            <a:avLst/>
          </a:prstGeom>
          <a:solidFill>
            <a:srgbClr val="2982B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8923868" y="6158110"/>
            <a:ext cx="2921000" cy="368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Tim Warren • 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8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684862205"/>
              </p:ext>
            </p:extLst>
          </p:nvPr>
        </p:nvGraphicFramePr>
        <p:xfrm>
          <a:off x="2194454" y="2147713"/>
          <a:ext cx="7803091" cy="3494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3392" y="554175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Company Value Builder Score</a:t>
            </a:r>
          </a:p>
          <a:p>
            <a:r>
              <a:rPr lang="en-GB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By Offer Multiple</a:t>
            </a:r>
            <a:endParaRPr lang="en-GB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87184" y="1070495"/>
            <a:ext cx="4356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1" y="5778000"/>
            <a:ext cx="12192002" cy="1080000"/>
          </a:xfrm>
          <a:prstGeom prst="rect">
            <a:avLst/>
          </a:prstGeom>
          <a:solidFill>
            <a:srgbClr val="E68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87184" y="1695274"/>
            <a:ext cx="4767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“What multiple of your earnings did the offer represent?” 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-550126" y="3756252"/>
            <a:ext cx="2776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Comparing average multiple offered</a:t>
            </a:r>
          </a:p>
        </p:txBody>
      </p:sp>
      <p:sp>
        <p:nvSpPr>
          <p:cNvPr id="5" name="Rectangle 4"/>
          <p:cNvSpPr/>
          <p:nvPr/>
        </p:nvSpPr>
        <p:spPr>
          <a:xfrm>
            <a:off x="3935895" y="2240746"/>
            <a:ext cx="3848431" cy="558113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935895" y="2672202"/>
            <a:ext cx="3060217" cy="558113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3935895" y="3291327"/>
            <a:ext cx="6321288" cy="1950108"/>
            <a:chOff x="3935895" y="3315180"/>
            <a:chExt cx="5319422" cy="1950108"/>
          </a:xfrm>
          <a:solidFill>
            <a:srgbClr val="2982B0"/>
          </a:solidFill>
        </p:grpSpPr>
        <p:sp>
          <p:nvSpPr>
            <p:cNvPr id="15" name="Rectangle 14"/>
            <p:cNvSpPr/>
            <p:nvPr/>
          </p:nvSpPr>
          <p:spPr>
            <a:xfrm>
              <a:off x="3935895" y="3315180"/>
              <a:ext cx="3116911" cy="4314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35895" y="3724211"/>
              <a:ext cx="3586038" cy="4314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35895" y="4159628"/>
              <a:ext cx="4309608" cy="5713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35895" y="4693891"/>
              <a:ext cx="5319422" cy="5713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21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1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3392" y="554175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ntonio" panose="02000503000000000000" pitchFamily="2" charset="0"/>
              </a:rPr>
              <a:t>Multiple Goes Up In Lock Step With Size</a:t>
            </a:r>
            <a:endParaRPr lang="en-US" sz="3200" dirty="0">
              <a:solidFill>
                <a:schemeClr val="bg1"/>
              </a:solidFill>
              <a:latin typeface="Antonio" panose="02000503000000000000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87184" y="1070495"/>
            <a:ext cx="583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2" y="5758963"/>
            <a:ext cx="12192002" cy="1080000"/>
          </a:xfrm>
          <a:prstGeom prst="rect">
            <a:avLst/>
          </a:prstGeom>
          <a:solidFill>
            <a:srgbClr val="E68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87184" y="1695274"/>
            <a:ext cx="4767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“What multiple of your earnings did the offer represent?” 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-550126" y="3756252"/>
            <a:ext cx="2776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Comparing average multiple offered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487444674"/>
              </p:ext>
            </p:extLst>
          </p:nvPr>
        </p:nvGraphicFramePr>
        <p:xfrm>
          <a:off x="2193600" y="2150355"/>
          <a:ext cx="7804800" cy="34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/>
          <p:nvPr/>
        </p:nvSpPr>
        <p:spPr>
          <a:xfrm>
            <a:off x="3737112" y="2211468"/>
            <a:ext cx="4405024" cy="630587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737111" y="2846016"/>
            <a:ext cx="3586040" cy="582984"/>
          </a:xfrm>
          <a:prstGeom prst="rect">
            <a:avLst/>
          </a:prstGeom>
          <a:solidFill>
            <a:srgbClr val="29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3737110" y="3291327"/>
            <a:ext cx="6321289" cy="1950108"/>
            <a:chOff x="3935894" y="3315180"/>
            <a:chExt cx="5319423" cy="1950108"/>
          </a:xfrm>
          <a:solidFill>
            <a:srgbClr val="2982B0"/>
          </a:solidFill>
        </p:grpSpPr>
        <p:sp>
          <p:nvSpPr>
            <p:cNvPr id="18" name="Rectangle 17"/>
            <p:cNvSpPr/>
            <p:nvPr/>
          </p:nvSpPr>
          <p:spPr>
            <a:xfrm>
              <a:off x="3935894" y="3315180"/>
              <a:ext cx="3706870" cy="4314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35895" y="3724211"/>
              <a:ext cx="3586038" cy="4314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35895" y="4159628"/>
              <a:ext cx="4309608" cy="5713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935895" y="4693891"/>
              <a:ext cx="5319422" cy="5713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Slide Number Placeholder 5"/>
          <p:cNvSpPr txBox="1">
            <a:spLocks/>
          </p:cNvSpPr>
          <p:nvPr/>
        </p:nvSpPr>
        <p:spPr>
          <a:xfrm>
            <a:off x="9347200" y="6161788"/>
            <a:ext cx="249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27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8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7321" cy="5766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5284021"/>
            <a:ext cx="3343275" cy="5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ntonio" panose="02000503000000000000" pitchFamily="2" charset="0"/>
                <a:cs typeface="Open Sans Light"/>
              </a:rPr>
              <a:t>MONOPOLY CONTROL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-2" y="5788021"/>
            <a:ext cx="12192002" cy="1080000"/>
          </a:xfrm>
          <a:prstGeom prst="rect">
            <a:avLst/>
          </a:prstGeom>
          <a:solidFill>
            <a:srgbClr val="E68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577713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221" y="1542014"/>
            <a:ext cx="4783490" cy="2672028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/>
        </p:nvSpPr>
        <p:spPr>
          <a:xfrm>
            <a:off x="8923868" y="6135006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3572935" y="6155470"/>
            <a:ext cx="5003800" cy="4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Since ‘94, Tourism Business &amp; Marketing Strategies to Help You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Plan, Start, Grow, Prosper and Exit Successfully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8923868" y="6181037"/>
            <a:ext cx="2921000" cy="391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 smtClean="0">
                <a:solidFill>
                  <a:schemeClr val="bg1"/>
                </a:solidFill>
              </a:rPr>
              <a:t>Tourism </a:t>
            </a:r>
            <a:r>
              <a:rPr lang="en-US" spc="100" smtClean="0">
                <a:solidFill>
                  <a:schemeClr val="bg1"/>
                </a:solidFill>
              </a:rPr>
              <a:t>Tim Warren©2018  </a:t>
            </a:r>
          </a:p>
          <a:p>
            <a:r>
              <a:rPr lang="en-US" spc="100" dirty="0" smtClean="0">
                <a:solidFill>
                  <a:schemeClr val="bg1"/>
                </a:solidFill>
              </a:rPr>
              <a:t>707-867-1496</a:t>
            </a:r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380999" y="6135006"/>
            <a:ext cx="2844803" cy="420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TravelBusinessSuccesss.com</a:t>
            </a:r>
            <a:endParaRPr lang="en-US" spc="100" dirty="0" smtClean="0">
              <a:solidFill>
                <a:schemeClr val="bg1"/>
              </a:solidFill>
            </a:endParaRPr>
          </a:p>
          <a:p>
            <a:pPr algn="ctr"/>
            <a:r>
              <a:rPr lang="en-US" spc="100" dirty="0" err="1" smtClean="0">
                <a:solidFill>
                  <a:schemeClr val="bg1"/>
                </a:solidFill>
              </a:rPr>
              <a:t>AdventureBizSuccess.com</a:t>
            </a:r>
            <a:endParaRPr lang="en-US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2332</TotalTime>
  <Words>1726</Words>
  <Application>Microsoft Macintosh PowerPoint</Application>
  <PresentationFormat>Widescreen</PresentationFormat>
  <Paragraphs>286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Antonio</vt:lpstr>
      <vt:lpstr>Calibri</vt:lpstr>
      <vt:lpstr>Calibri Light</vt:lpstr>
      <vt:lpstr>Open Sans</vt:lpstr>
      <vt:lpstr>Open Sans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Warrillow</dc:creator>
  <cp:lastModifiedBy>Tim Warren</cp:lastModifiedBy>
  <cp:revision>179</cp:revision>
  <dcterms:created xsi:type="dcterms:W3CDTF">2017-02-21T19:23:31Z</dcterms:created>
  <dcterms:modified xsi:type="dcterms:W3CDTF">2018-11-09T01:36:14Z</dcterms:modified>
</cp:coreProperties>
</file>